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00" r:id="rId2"/>
    <p:sldId id="298" r:id="rId3"/>
    <p:sldId id="288" r:id="rId4"/>
    <p:sldId id="299" r:id="rId5"/>
    <p:sldId id="294" r:id="rId6"/>
    <p:sldId id="295" r:id="rId7"/>
    <p:sldId id="267" r:id="rId8"/>
    <p:sldId id="268" r:id="rId9"/>
    <p:sldId id="269" r:id="rId10"/>
    <p:sldId id="270" r:id="rId11"/>
    <p:sldId id="271" r:id="rId12"/>
    <p:sldId id="289" r:id="rId13"/>
    <p:sldId id="290" r:id="rId14"/>
    <p:sldId id="291" r:id="rId15"/>
    <p:sldId id="292" r:id="rId16"/>
    <p:sldId id="293" r:id="rId17"/>
    <p:sldId id="297" r:id="rId18"/>
    <p:sldId id="311" r:id="rId19"/>
    <p:sldId id="307" r:id="rId20"/>
    <p:sldId id="309" r:id="rId21"/>
    <p:sldId id="310" r:id="rId22"/>
    <p:sldId id="312" r:id="rId23"/>
    <p:sldId id="313" r:id="rId24"/>
    <p:sldId id="287" r:id="rId2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 autoAdjust="0"/>
    <p:restoredTop sz="94687" autoAdjust="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/>
              <a:t>Klik om de ondertitelstijl van het model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471687B-5D62-493F-9BC2-55144C682658}" type="datetimeFigureOut">
              <a:rPr lang="nl-NL" smtClean="0"/>
              <a:t>17-3-2021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nl-NL"/>
          </a:p>
        </p:txBody>
      </p:sp>
      <p:sp>
        <p:nvSpPr>
          <p:cNvPr id="10" name="Rechthoe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hoe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hthoe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hoe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 verbindingslijn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hte verbindingslijn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echte verbindingslijn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echte verbindingslijn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echte verbindingslijn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echte verbindingslijn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hthoe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8EDF4CE-EC7D-4213-8E83-0D70FEAF4BB2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87B-5D62-493F-9BC2-55144C682658}" type="datetimeFigureOut">
              <a:rPr lang="nl-NL" smtClean="0"/>
              <a:t>17-3-2021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F4CE-EC7D-4213-8E83-0D70FEAF4BB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87B-5D62-493F-9BC2-55144C682658}" type="datetimeFigureOut">
              <a:rPr lang="nl-NL" smtClean="0"/>
              <a:t>17-3-2021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F4CE-EC7D-4213-8E83-0D70FEAF4BB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471687B-5D62-493F-9BC2-55144C682658}" type="datetimeFigureOut">
              <a:rPr lang="nl-NL" smtClean="0"/>
              <a:t>17-3-2021</a:t>
            </a:fld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8EDF4CE-EC7D-4213-8E83-0D70FEAF4BB2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471687B-5D62-493F-9BC2-55144C682658}" type="datetimeFigureOut">
              <a:rPr lang="nl-NL" smtClean="0"/>
              <a:t>17-3-2021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nl-NL"/>
          </a:p>
        </p:txBody>
      </p:sp>
      <p:sp>
        <p:nvSpPr>
          <p:cNvPr id="9" name="Rechthoe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hoe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e verbindingslijn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echte verbindingslijn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echte verbindingslijn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echte verbindingslijn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echte verbindingslijn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hthoe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hte verbindingslijn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8EDF4CE-EC7D-4213-8E83-0D70FEAF4BB2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87B-5D62-493F-9BC2-55144C682658}" type="datetimeFigureOut">
              <a:rPr lang="nl-NL" smtClean="0"/>
              <a:t>17-3-2021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F4CE-EC7D-4213-8E83-0D70FEAF4BB2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87B-5D62-493F-9BC2-55144C682658}" type="datetimeFigureOut">
              <a:rPr lang="nl-NL" smtClean="0"/>
              <a:t>17-3-2021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F4CE-EC7D-4213-8E83-0D70FEAF4BB2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471687B-5D62-493F-9BC2-55144C682658}" type="datetimeFigureOut">
              <a:rPr lang="nl-NL" smtClean="0"/>
              <a:t>17-3-2021</a:t>
            </a:fld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8EDF4CE-EC7D-4213-8E83-0D70FEAF4BB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87B-5D62-493F-9BC2-55144C682658}" type="datetimeFigureOut">
              <a:rPr lang="nl-NL" smtClean="0"/>
              <a:t>17-3-2021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F4CE-EC7D-4213-8E83-0D70FEAF4BB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 verbindingslijn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hte verbindingslijn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hthoe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e verbindingslijn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Tijdelijke aanduiding voor inhoud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21" name="Tijdelijke aanduiding voor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471687B-5D62-493F-9BC2-55144C682658}" type="datetimeFigureOut">
              <a:rPr lang="nl-NL" smtClean="0"/>
              <a:t>17-3-2021</a:t>
            </a:fld>
            <a:endParaRPr lang="nl-NL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8EDF4CE-EC7D-4213-8E83-0D70FEAF4BB2}" type="slidenum">
              <a:rPr lang="nl-NL" smtClean="0"/>
              <a:t>‹nr.›</a:t>
            </a:fld>
            <a:endParaRPr lang="nl-NL"/>
          </a:p>
        </p:txBody>
      </p:sp>
      <p:sp>
        <p:nvSpPr>
          <p:cNvPr id="23" name="Tijdelijke aanduiding voor voettekst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nl-NL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10" name="Rechte verbindingslijn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hthoe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e verbindingslijn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echte verbindingslijn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echte verbindingslijn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471687B-5D62-493F-9BC2-55144C682658}" type="datetimeFigureOut">
              <a:rPr lang="nl-NL" smtClean="0"/>
              <a:t>17-3-2021</a:t>
            </a:fld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8EDF4CE-EC7D-4213-8E83-0D70FEAF4BB2}" type="slidenum">
              <a:rPr lang="nl-NL" smtClean="0"/>
              <a:t>‹nr.›</a:t>
            </a:fld>
            <a:endParaRPr lang="nl-NL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 verbindingslijn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471687B-5D62-493F-9BC2-55144C682658}" type="datetimeFigureOut">
              <a:rPr lang="nl-NL" smtClean="0"/>
              <a:t>17-3-2021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hthoe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 verbindingslijn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8EDF4CE-EC7D-4213-8E83-0D70FEAF4BB2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nl/url?sa=i&amp;rct=j&amp;q=&amp;esrc=s&amp;source=images&amp;cd=&amp;cad=rja&amp;uact=8&amp;ved=0ahUKEwi36a7niMLJAhUCgA8KHYHYAE0QjRwIBw&amp;url=http://www.mathunited.nl/view?comp=h3-me1&amp;subcomp=h3-me12&amp;variant=m4a_view&amp;parent=www.math4all.nl/website/view.php?page=overzichten/havo-3&amp;repo=m4a&amp;item=explanation&amp;bvm=bv.108538919,d.ZWU&amp;psig=AFQjCNGO3a_1sJ0B0NxCBtdJpulHHjnuNg&amp;ust=144931377177254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google.nl/url?sa=i&amp;rct=j&amp;q=&amp;esrc=s&amp;source=images&amp;cd=&amp;cad=rja&amp;uact=8&amp;ved=0CAcQjRxqFQoTCJSf2IeMksgCFYO7FAodAdEHCg&amp;url=http://www.dr-aart.nl/Meetkunde-coordinaten.html&amp;psig=AFQjCNE1BA8Fwm75ULBJSSY2uJdUngBRsw&amp;ust=144326736297769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3C4EC3-6F5F-436C-9B5A-6BE9A85A3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1VMBO-TL Wiskunde - Lesmateriaal - Wikiwijs">
            <a:extLst>
              <a:ext uri="{FF2B5EF4-FFF2-40B4-BE49-F238E27FC236}">
                <a16:creationId xmlns:a16="http://schemas.microsoft.com/office/drawing/2014/main" id="{8A08E024-EBF3-4E65-A492-4EDF8C087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0534"/>
            <a:ext cx="8028384" cy="492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775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548680"/>
            <a:ext cx="8913813" cy="914400"/>
          </a:xfrm>
        </p:spPr>
        <p:txBody>
          <a:bodyPr>
            <a:normAutofit/>
          </a:bodyPr>
          <a:lstStyle/>
          <a:p>
            <a:r>
              <a:rPr lang="nl-NL" dirty="0"/>
              <a:t>Stap 1 en 2: Oppervlakte grondvlak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556792"/>
            <a:ext cx="2520280" cy="252028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4211960" y="1772816"/>
            <a:ext cx="40468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Formule oppervlakte cirkel:</a:t>
            </a:r>
          </a:p>
          <a:p>
            <a:endParaRPr lang="nl-NL" dirty="0"/>
          </a:p>
          <a:p>
            <a:r>
              <a:rPr lang="nl-NL" sz="3600" dirty="0"/>
              <a:t>Straal x straal x </a:t>
            </a:r>
            <a:r>
              <a:rPr lang="nl-NL" sz="3600" i="1" dirty="0"/>
              <a:t>π</a:t>
            </a:r>
            <a:endParaRPr lang="nl-NL" sz="3600" dirty="0"/>
          </a:p>
        </p:txBody>
      </p:sp>
      <p:sp>
        <p:nvSpPr>
          <p:cNvPr id="6" name="Tekstvak 5"/>
          <p:cNvSpPr txBox="1"/>
          <p:nvPr/>
        </p:nvSpPr>
        <p:spPr>
          <a:xfrm>
            <a:off x="5508104" y="3861048"/>
            <a:ext cx="2536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Wat is de straal?</a:t>
            </a:r>
          </a:p>
          <a:p>
            <a:r>
              <a:rPr lang="nl-NL" dirty="0"/>
              <a:t>Dus bij dit voorbeeld:</a:t>
            </a:r>
          </a:p>
          <a:p>
            <a:endParaRPr lang="nl-NL" dirty="0"/>
          </a:p>
          <a:p>
            <a:r>
              <a:rPr lang="nl-NL" dirty="0"/>
              <a:t>…x ..x </a:t>
            </a:r>
            <a:r>
              <a:rPr lang="nl-NL" i="1" dirty="0"/>
              <a:t>π= ……..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/>
          <a:srcRect l="18598" t="16647" r="15475" b="17906"/>
          <a:stretch/>
        </p:blipFill>
        <p:spPr>
          <a:xfrm>
            <a:off x="467544" y="4077072"/>
            <a:ext cx="2466228" cy="2448272"/>
          </a:xfrm>
          <a:prstGeom prst="rect">
            <a:avLst/>
          </a:prstGeom>
        </p:spPr>
      </p:pic>
      <p:sp>
        <p:nvSpPr>
          <p:cNvPr id="9" name="Rechteraccolade 8"/>
          <p:cNvSpPr/>
          <p:nvPr/>
        </p:nvSpPr>
        <p:spPr>
          <a:xfrm>
            <a:off x="2987824" y="4293096"/>
            <a:ext cx="432048" cy="2016224"/>
          </a:xfrm>
          <a:prstGeom prst="rightBrace">
            <a:avLst>
              <a:gd name="adj1" fmla="val 8333"/>
              <a:gd name="adj2" fmla="val 5049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3419872" y="5013176"/>
            <a:ext cx="1224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Diameter </a:t>
            </a:r>
          </a:p>
          <a:p>
            <a:r>
              <a:rPr lang="nl-NL" dirty="0"/>
              <a:t>= 6 cm</a:t>
            </a:r>
          </a:p>
        </p:txBody>
      </p:sp>
    </p:spTree>
    <p:extLst>
      <p:ext uri="{BB962C8B-B14F-4D97-AF65-F5344CB8AC3E}">
        <p14:creationId xmlns:p14="http://schemas.microsoft.com/office/powerpoint/2010/main" val="1587207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936" y="1916832"/>
            <a:ext cx="4327128" cy="432712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04664"/>
            <a:ext cx="8913813" cy="914400"/>
          </a:xfrm>
        </p:spPr>
        <p:txBody>
          <a:bodyPr/>
          <a:lstStyle/>
          <a:p>
            <a:r>
              <a:rPr lang="nl-NL" dirty="0"/>
              <a:t>Dan het gehele blikje</a:t>
            </a:r>
          </a:p>
        </p:txBody>
      </p:sp>
      <p:sp>
        <p:nvSpPr>
          <p:cNvPr id="4" name="Linkeraccolade 3"/>
          <p:cNvSpPr/>
          <p:nvPr/>
        </p:nvSpPr>
        <p:spPr>
          <a:xfrm>
            <a:off x="1187624" y="2132856"/>
            <a:ext cx="792088" cy="396044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200005" y="3630265"/>
            <a:ext cx="1168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Hoogte=</a:t>
            </a:r>
          </a:p>
          <a:p>
            <a:r>
              <a:rPr lang="nl-NL" dirty="0"/>
              <a:t>11 cm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5364088" y="2708920"/>
            <a:ext cx="28449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Oppervlakte grondvlak: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4211960" y="4149080"/>
            <a:ext cx="4932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i="1" u="sng" dirty="0"/>
              <a:t>Oppervlakte grondvlak x hoogte= inhoud</a:t>
            </a:r>
            <a:endParaRPr lang="nl-NL" b="1" u="sng" dirty="0"/>
          </a:p>
        </p:txBody>
      </p:sp>
    </p:spTree>
    <p:extLst>
      <p:ext uri="{BB962C8B-B14F-4D97-AF65-F5344CB8AC3E}">
        <p14:creationId xmlns:p14="http://schemas.microsoft.com/office/powerpoint/2010/main" val="2769924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374261" cy="720080"/>
          </a:xfrm>
        </p:spPr>
        <p:txBody>
          <a:bodyPr/>
          <a:lstStyle/>
          <a:p>
            <a:r>
              <a:rPr lang="nl-NL" dirty="0"/>
              <a:t>Inhoud piramide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4644008" y="2276872"/>
            <a:ext cx="4032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Hoe bereken je de inhoud van een piramide?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Bereken de oppervlakte van de bodem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Bepaal de hoogte van de piramide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Bereken de inhoud van de piramide met: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1" y="2564904"/>
            <a:ext cx="3520595" cy="2736304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987824" y="5517232"/>
            <a:ext cx="5894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i="1" dirty="0"/>
              <a:t>Inhoud Piramide= oppervlakte bodem x hoogte :3</a:t>
            </a:r>
          </a:p>
          <a:p>
            <a:r>
              <a:rPr lang="nl-NL" b="1" i="1" dirty="0"/>
              <a:t>Of</a:t>
            </a:r>
          </a:p>
          <a:p>
            <a:r>
              <a:rPr lang="nl-NL" b="1" i="1" dirty="0"/>
              <a:t>Inhoud Piramide= ⅓ x oppervlakte bodem x hoogte</a:t>
            </a:r>
          </a:p>
        </p:txBody>
      </p:sp>
    </p:spTree>
    <p:extLst>
      <p:ext uri="{BB962C8B-B14F-4D97-AF65-F5344CB8AC3E}">
        <p14:creationId xmlns:p14="http://schemas.microsoft.com/office/powerpoint/2010/main" val="3083840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62293" cy="691049"/>
          </a:xfrm>
        </p:spPr>
        <p:txBody>
          <a:bodyPr/>
          <a:lstStyle/>
          <a:p>
            <a:r>
              <a:rPr lang="nl-NL" dirty="0"/>
              <a:t>Inhoud piramide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4427984" y="1772816"/>
            <a:ext cx="40324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Hoe bereken je de inhoud van een piramide?</a:t>
            </a:r>
          </a:p>
          <a:p>
            <a:pPr marL="285750" indent="-285750">
              <a:buFont typeface="Arial"/>
              <a:buChar char="•"/>
            </a:pPr>
            <a:r>
              <a:rPr lang="nl-NL" dirty="0"/>
              <a:t>Bereken de oppervlakte van de bodem</a:t>
            </a:r>
          </a:p>
          <a:p>
            <a:r>
              <a:rPr lang="nl-NL" dirty="0"/>
              <a:t> </a:t>
            </a:r>
            <a:r>
              <a:rPr lang="nl-NL" dirty="0">
                <a:solidFill>
                  <a:srgbClr val="FF0000"/>
                </a:solidFill>
              </a:rPr>
              <a:t>8x9= 72 cm</a:t>
            </a:r>
            <a:r>
              <a:rPr lang="nl-NL" baseline="30000" dirty="0">
                <a:solidFill>
                  <a:srgbClr val="FF0000"/>
                </a:solidFill>
              </a:rPr>
              <a:t>2</a:t>
            </a:r>
            <a:endParaRPr lang="nl-NL" dirty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nl-NL" dirty="0"/>
              <a:t>Bepaal de hoogte van de piramide</a:t>
            </a:r>
          </a:p>
          <a:p>
            <a:r>
              <a:rPr lang="nl-NL" dirty="0">
                <a:solidFill>
                  <a:srgbClr val="FF0000"/>
                </a:solidFill>
              </a:rPr>
              <a:t>6 cm </a:t>
            </a:r>
          </a:p>
          <a:p>
            <a:pPr marL="285750" indent="-285750">
              <a:buFont typeface="Arial"/>
              <a:buChar char="•"/>
            </a:pPr>
            <a:r>
              <a:rPr lang="nl-NL" dirty="0"/>
              <a:t>Bereken de inhoud van de piramide met:</a:t>
            </a:r>
          </a:p>
          <a:p>
            <a:r>
              <a:rPr lang="nl-NL" dirty="0">
                <a:solidFill>
                  <a:srgbClr val="FF0000"/>
                </a:solidFill>
              </a:rPr>
              <a:t>72 x 6 :3 = 144 cm</a:t>
            </a:r>
            <a:r>
              <a:rPr lang="nl-NL" baseline="30000" dirty="0">
                <a:solidFill>
                  <a:srgbClr val="FF0000"/>
                </a:solidFill>
              </a:rPr>
              <a:t>3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916832"/>
            <a:ext cx="3520595" cy="2736304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987824" y="5517232"/>
            <a:ext cx="5894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i="1" dirty="0"/>
              <a:t>Inhoud Piramide= oppervlakte bodem x hoogte :3</a:t>
            </a:r>
          </a:p>
          <a:p>
            <a:r>
              <a:rPr lang="nl-NL" b="1" i="1" dirty="0"/>
              <a:t>Of</a:t>
            </a:r>
          </a:p>
          <a:p>
            <a:r>
              <a:rPr lang="nl-NL" b="1" i="1" dirty="0"/>
              <a:t>Inhoud Piramide= ⅓ x oppervlakte bodem x hoogte</a:t>
            </a:r>
          </a:p>
        </p:txBody>
      </p:sp>
    </p:spTree>
    <p:extLst>
      <p:ext uri="{BB962C8B-B14F-4D97-AF65-F5344CB8AC3E}">
        <p14:creationId xmlns:p14="http://schemas.microsoft.com/office/powerpoint/2010/main" val="367977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6636" y="476672"/>
            <a:ext cx="8913813" cy="914400"/>
          </a:xfrm>
        </p:spPr>
        <p:txBody>
          <a:bodyPr/>
          <a:lstStyle/>
          <a:p>
            <a:r>
              <a:rPr lang="nl-NL" dirty="0"/>
              <a:t>Inhoud piramide berekenen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933056"/>
            <a:ext cx="2880320" cy="223866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5076056" y="2348880"/>
            <a:ext cx="362150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Oppervlakte bodem:</a:t>
            </a:r>
          </a:p>
          <a:p>
            <a:r>
              <a:rPr lang="nl-NL" dirty="0"/>
              <a:t>230x230= 52900 m</a:t>
            </a:r>
            <a:r>
              <a:rPr lang="nl-NL" baseline="30000" dirty="0"/>
              <a:t>2</a:t>
            </a:r>
          </a:p>
          <a:p>
            <a:endParaRPr lang="nl-NL" baseline="30000" dirty="0"/>
          </a:p>
          <a:p>
            <a:r>
              <a:rPr lang="nl-NL" dirty="0"/>
              <a:t>Hoogte piramide</a:t>
            </a:r>
          </a:p>
          <a:p>
            <a:r>
              <a:rPr lang="nl-NL" dirty="0"/>
              <a:t>146 meter</a:t>
            </a:r>
          </a:p>
          <a:p>
            <a:endParaRPr lang="nl-NL" dirty="0"/>
          </a:p>
          <a:p>
            <a:r>
              <a:rPr lang="nl-NL" dirty="0"/>
              <a:t>Berekening</a:t>
            </a:r>
          </a:p>
          <a:p>
            <a:r>
              <a:rPr lang="nl-NL" dirty="0"/>
              <a:t>52900x146:3= 25.734.466,667m</a:t>
            </a:r>
            <a:r>
              <a:rPr lang="nl-NL" baseline="30000" dirty="0"/>
              <a:t>3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2987824" y="5517232"/>
            <a:ext cx="5894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i="1" dirty="0"/>
              <a:t>Inhoud Piramide= oppervlakte bodem x hoogte :3</a:t>
            </a:r>
          </a:p>
          <a:p>
            <a:r>
              <a:rPr lang="nl-NL" b="1" i="1" dirty="0"/>
              <a:t>Of</a:t>
            </a:r>
          </a:p>
          <a:p>
            <a:r>
              <a:rPr lang="nl-NL" b="1" i="1" dirty="0"/>
              <a:t>Inhoud Piramide= ⅓ x oppervlakte bodem x hoogte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628800"/>
            <a:ext cx="4608512" cy="19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2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518277" cy="720080"/>
          </a:xfrm>
        </p:spPr>
        <p:txBody>
          <a:bodyPr/>
          <a:lstStyle/>
          <a:p>
            <a:r>
              <a:rPr lang="nl-NL" dirty="0"/>
              <a:t>Inhoud Kegel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4644008" y="2276872"/>
            <a:ext cx="4032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Hoe bereken je de inhoud van een kegel?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Bereken de oppervlakte van de bodem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Bepaal de hoogte van de piramide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Bereken de inhoud van de piramide met: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2987824" y="5517232"/>
            <a:ext cx="55962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i="1" dirty="0"/>
              <a:t>Inhoud Kegel= oppervlakte bodem x hoogte :3</a:t>
            </a:r>
          </a:p>
          <a:p>
            <a:r>
              <a:rPr lang="nl-NL" b="1" i="1" dirty="0"/>
              <a:t>Of</a:t>
            </a:r>
          </a:p>
          <a:p>
            <a:r>
              <a:rPr lang="nl-NL" b="1" i="1" dirty="0"/>
              <a:t>Inhoud Kegel= ⅓ x oppervlakte bodem x hoogte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772816"/>
            <a:ext cx="2304256" cy="360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55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374261" cy="792088"/>
          </a:xfrm>
        </p:spPr>
        <p:txBody>
          <a:bodyPr/>
          <a:lstStyle/>
          <a:p>
            <a:r>
              <a:rPr lang="nl-NL" dirty="0"/>
              <a:t>Inhoud Kegel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4211960" y="1700808"/>
            <a:ext cx="40324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D0D0D"/>
                </a:solidFill>
              </a:rPr>
              <a:t>Hoe bereken je de inhoud van een kegel?</a:t>
            </a:r>
          </a:p>
          <a:p>
            <a:pPr marL="285750" indent="-285750">
              <a:buFont typeface="Arial"/>
              <a:buChar char="•"/>
            </a:pPr>
            <a:r>
              <a:rPr lang="nl-NL" dirty="0">
                <a:solidFill>
                  <a:srgbClr val="0D0D0D"/>
                </a:solidFill>
              </a:rPr>
              <a:t>Bereken de oppervlakte van de bodem</a:t>
            </a:r>
          </a:p>
          <a:p>
            <a:r>
              <a:rPr lang="nl-NL" dirty="0">
                <a:solidFill>
                  <a:srgbClr val="FF0000"/>
                </a:solidFill>
              </a:rPr>
              <a:t>3 x 3 x </a:t>
            </a:r>
            <a:r>
              <a:rPr lang="nl-NL" i="1" dirty="0">
                <a:solidFill>
                  <a:srgbClr val="FF0000"/>
                </a:solidFill>
              </a:rPr>
              <a:t>π= 28.27… cm</a:t>
            </a:r>
            <a:r>
              <a:rPr lang="nl-NL" i="1" baseline="30000" dirty="0">
                <a:solidFill>
                  <a:srgbClr val="FF0000"/>
                </a:solidFill>
              </a:rPr>
              <a:t>2</a:t>
            </a:r>
            <a:endParaRPr lang="nl-NL" dirty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nl-NL" dirty="0"/>
              <a:t>Bepaal de hoogte van de piramide</a:t>
            </a:r>
          </a:p>
          <a:p>
            <a:r>
              <a:rPr lang="nl-NL" dirty="0">
                <a:solidFill>
                  <a:srgbClr val="FF0000"/>
                </a:solidFill>
              </a:rPr>
              <a:t>12 cm hoogte</a:t>
            </a:r>
          </a:p>
          <a:p>
            <a:pPr marL="285750" indent="-285750">
              <a:buFont typeface="Arial"/>
              <a:buChar char="•"/>
            </a:pPr>
            <a:r>
              <a:rPr lang="nl-NL" dirty="0"/>
              <a:t>Bereken de inhoud van de </a:t>
            </a:r>
            <a:r>
              <a:rPr lang="nl-NL" dirty="0">
                <a:solidFill>
                  <a:schemeClr val="tx1">
                    <a:lumMod val="95000"/>
                    <a:lumOff val="5000"/>
                  </a:schemeClr>
                </a:solidFill>
              </a:rPr>
              <a:t>piramide met:</a:t>
            </a:r>
          </a:p>
          <a:p>
            <a:r>
              <a:rPr lang="nl-NL" dirty="0">
                <a:solidFill>
                  <a:srgbClr val="FF0000"/>
                </a:solidFill>
              </a:rPr>
              <a:t>28.27… x 12:3 = 113.10cm</a:t>
            </a:r>
            <a:r>
              <a:rPr lang="nl-NL" baseline="30000" dirty="0">
                <a:solidFill>
                  <a:srgbClr val="FF0000"/>
                </a:solidFill>
              </a:rPr>
              <a:t>3</a:t>
            </a:r>
          </a:p>
          <a:p>
            <a:r>
              <a:rPr lang="nl-NL" dirty="0">
                <a:solidFill>
                  <a:srgbClr val="FF0000"/>
                </a:solidFill>
              </a:rPr>
              <a:t>Let op met te vroeg afronden!</a:t>
            </a:r>
          </a:p>
          <a:p>
            <a:pPr marL="285750" indent="-285750">
              <a:buFont typeface="Arial"/>
              <a:buChar char="•"/>
            </a:pP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2987824" y="5517232"/>
            <a:ext cx="55962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i="1" dirty="0"/>
              <a:t>Inhoud Kegel= oppervlakte bodem x hoogte :3</a:t>
            </a:r>
          </a:p>
          <a:p>
            <a:r>
              <a:rPr lang="nl-NL" b="1" i="1" dirty="0"/>
              <a:t>Of</a:t>
            </a:r>
          </a:p>
          <a:p>
            <a:r>
              <a:rPr lang="nl-NL" b="1" i="1" dirty="0"/>
              <a:t>Inhoud Kegel= ⅓ x oppervlakte bodem x hoogte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772816"/>
            <a:ext cx="2304256" cy="360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14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446269" cy="792088"/>
          </a:xfrm>
        </p:spPr>
        <p:txBody>
          <a:bodyPr/>
          <a:lstStyle/>
          <a:p>
            <a:r>
              <a:rPr lang="nl-NL" dirty="0"/>
              <a:t>Formules (leer deze uit je hoofd)</a:t>
            </a:r>
          </a:p>
        </p:txBody>
      </p:sp>
      <p:sp>
        <p:nvSpPr>
          <p:cNvPr id="4" name="Rechthoek 3"/>
          <p:cNvSpPr/>
          <p:nvPr/>
        </p:nvSpPr>
        <p:spPr>
          <a:xfrm>
            <a:off x="683568" y="155679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000" u="sng" dirty="0">
                <a:solidFill>
                  <a:srgbClr val="000000"/>
                </a:solidFill>
                <a:latin typeface="Verdana"/>
                <a:cs typeface="Verdana"/>
              </a:rPr>
              <a:t>Omtrek cirkel</a:t>
            </a:r>
            <a:r>
              <a:rPr lang="nl-NL" sz="2000" dirty="0">
                <a:solidFill>
                  <a:srgbClr val="000000"/>
                </a:solidFill>
                <a:latin typeface="Verdana"/>
                <a:cs typeface="Verdana"/>
              </a:rPr>
              <a:t>= Diameter x </a:t>
            </a:r>
            <a:r>
              <a:rPr lang="nl-NL" sz="2000" dirty="0"/>
              <a:t>π</a:t>
            </a:r>
            <a:r>
              <a:rPr lang="nl-NL" sz="200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683568" y="2420888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u="sng" dirty="0">
                <a:latin typeface="Verdana"/>
                <a:cs typeface="Verdana"/>
              </a:rPr>
              <a:t>Inhoud cilinder</a:t>
            </a:r>
            <a:r>
              <a:rPr lang="nl-NL" sz="2000" dirty="0">
                <a:latin typeface="Verdana"/>
                <a:cs typeface="Verdana"/>
              </a:rPr>
              <a:t>=  Straal x straal x π x hoogte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611560" y="5805264"/>
            <a:ext cx="4776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nl-NL" b="1" i="1" dirty="0"/>
              <a:t>Samengesteld figuur</a:t>
            </a:r>
            <a:r>
              <a:rPr lang="nl-NL" dirty="0"/>
              <a:t>:</a:t>
            </a:r>
          </a:p>
          <a:p>
            <a:r>
              <a:rPr lang="nl-NL" dirty="0"/>
              <a:t>	Totale inhoud- inhoud ‘lege’ vlak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83568" y="2852936"/>
            <a:ext cx="647457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u="sng" dirty="0">
                <a:latin typeface="Verdana"/>
                <a:cs typeface="Verdana"/>
              </a:rPr>
              <a:t>Inhoud prisma</a:t>
            </a:r>
            <a:r>
              <a:rPr lang="nl-NL" sz="2000" dirty="0">
                <a:latin typeface="Verdana"/>
                <a:cs typeface="Verdana"/>
              </a:rPr>
              <a:t>= Oppervlakte grondvlak x hoogte</a:t>
            </a:r>
          </a:p>
          <a:p>
            <a:pPr marL="285750" indent="-285750">
              <a:buFont typeface="Arial"/>
              <a:buChar char="•"/>
            </a:pP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395536" y="3356992"/>
            <a:ext cx="76785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u="sng" dirty="0">
                <a:latin typeface="Verdana"/>
                <a:cs typeface="Verdana"/>
              </a:rPr>
              <a:t>Inhoud Piramide/Kegel</a:t>
            </a:r>
            <a:r>
              <a:rPr lang="nl-NL" sz="2000" dirty="0">
                <a:latin typeface="Verdana"/>
                <a:cs typeface="Verdana"/>
              </a:rPr>
              <a:t>= Oppervlakte bodem x hoogte :3</a:t>
            </a:r>
          </a:p>
          <a:p>
            <a:r>
              <a:rPr lang="nl-NL" sz="2000" dirty="0">
                <a:latin typeface="Verdana"/>
                <a:cs typeface="Verdana"/>
              </a:rPr>
              <a:t>	Of</a:t>
            </a:r>
          </a:p>
          <a:p>
            <a:r>
              <a:rPr lang="nl-NL" sz="2000" u="sng" dirty="0">
                <a:latin typeface="Verdana"/>
                <a:cs typeface="Verdana"/>
              </a:rPr>
              <a:t>Inhoud Piramide/ kegel</a:t>
            </a:r>
            <a:r>
              <a:rPr lang="nl-NL" sz="2000" dirty="0">
                <a:latin typeface="Verdana"/>
                <a:cs typeface="Verdana"/>
              </a:rPr>
              <a:t>= ⅓ x oppervlakte bodem x hoogte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83568" y="1988840"/>
            <a:ext cx="522210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u="sng" dirty="0">
                <a:latin typeface="Verdana"/>
                <a:cs typeface="Verdana"/>
              </a:rPr>
              <a:t>Oppervlakte cirkel </a:t>
            </a:r>
            <a:r>
              <a:rPr lang="nl-NL" sz="2000" dirty="0">
                <a:latin typeface="Verdana"/>
                <a:cs typeface="Verdana"/>
              </a:rPr>
              <a:t>= Straal x straal x π </a:t>
            </a:r>
          </a:p>
          <a:p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611560" y="5157192"/>
            <a:ext cx="7146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nl-NL" b="1" dirty="0"/>
              <a:t>Vergroten ruimtefiguur</a:t>
            </a:r>
            <a:r>
              <a:rPr lang="nl-NL" dirty="0"/>
              <a:t>: als de vergroting 2 is dan wordt het ruimtefiguur 2</a:t>
            </a:r>
            <a:r>
              <a:rPr lang="nl-NL" baseline="30000" dirty="0"/>
              <a:t>3</a:t>
            </a:r>
            <a:r>
              <a:rPr lang="nl-NL" dirty="0"/>
              <a:t>= 8 keer zo groot</a:t>
            </a:r>
          </a:p>
        </p:txBody>
      </p:sp>
    </p:spTree>
    <p:extLst>
      <p:ext uri="{BB962C8B-B14F-4D97-AF65-F5344CB8AC3E}">
        <p14:creationId xmlns:p14="http://schemas.microsoft.com/office/powerpoint/2010/main" val="395360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r="63794"/>
          <a:stretch/>
        </p:blipFill>
        <p:spPr>
          <a:xfrm>
            <a:off x="1835696" y="2348880"/>
            <a:ext cx="3840949" cy="2952328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6CCB9FBF-6AF6-4F61-A265-A560AE844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32656"/>
            <a:ext cx="6169807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34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Tekenen in dezelfde stand</a:t>
            </a:r>
          </a:p>
        </p:txBody>
      </p:sp>
      <p:pic>
        <p:nvPicPr>
          <p:cNvPr id="1026" name="Picture 2" descr="http://www.mathunited.nl/getresource?blob-key=AMIfv97FK1XE5CN_InqdFxTBJB26NFKRQmhVx8vZzYlEMAr6LWQgVA4G5RmYNpnc0nPxm7G1HWSEq3cGvf0VGayMkYr3EamE2-oYk5R3JOdRRH1EIeBUT4cb1hzslLeiWK72oWxNetB_pn_719ZFhr4WGRBTlccy8Ab2QL5v9YFxGNMy9TdM4TE%0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4490378" cy="3384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5724128" y="1628800"/>
            <a:ext cx="28803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dirty="0"/>
              <a:t>Welke 2 driehoeken zijn er gegeven?</a:t>
            </a:r>
          </a:p>
          <a:p>
            <a:pPr marL="342900" indent="-342900">
              <a:buAutoNum type="arabicPeriod"/>
            </a:pPr>
            <a:endParaRPr lang="nl-NL" dirty="0"/>
          </a:p>
          <a:p>
            <a:pPr marL="342900" indent="-342900">
              <a:buAutoNum type="arabicPeriod"/>
            </a:pPr>
            <a:r>
              <a:rPr lang="nl-NL" dirty="0"/>
              <a:t>Teken </a:t>
            </a:r>
            <a:r>
              <a:rPr lang="nl-NL"/>
              <a:t>beide driehoeken </a:t>
            </a:r>
            <a:r>
              <a:rPr lang="nl-NL" dirty="0"/>
              <a:t>in dezelfde stand (1tje moet er dus draaien)</a:t>
            </a:r>
          </a:p>
          <a:p>
            <a:pPr marL="342900" indent="-342900">
              <a:buAutoNum type="arabicPeriod"/>
            </a:pPr>
            <a:endParaRPr lang="nl-NL" dirty="0"/>
          </a:p>
          <a:p>
            <a:pPr marL="342900" indent="-342900">
              <a:buAutoNum type="arabicPeriod"/>
            </a:pPr>
            <a:r>
              <a:rPr lang="nl-NL" dirty="0"/>
              <a:t>Bereken vervolgens vergrotingsfactor op de bekende manier </a:t>
            </a:r>
          </a:p>
        </p:txBody>
      </p:sp>
    </p:spTree>
    <p:extLst>
      <p:ext uri="{BB962C8B-B14F-4D97-AF65-F5344CB8AC3E}">
        <p14:creationId xmlns:p14="http://schemas.microsoft.com/office/powerpoint/2010/main" val="4005214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Uitslagen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556792"/>
            <a:ext cx="6502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198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636912"/>
            <a:ext cx="6188883" cy="405954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nl-NL" dirty="0"/>
              <a:t>Rekenen met gelijkvormigheid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5220072" y="908720"/>
            <a:ext cx="787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Beeld</a:t>
            </a:r>
          </a:p>
        </p:txBody>
      </p:sp>
      <p:cxnSp>
        <p:nvCxnSpPr>
          <p:cNvPr id="6" name="Rechte verbindingslijn 5"/>
          <p:cNvCxnSpPr/>
          <p:nvPr/>
        </p:nvCxnSpPr>
        <p:spPr>
          <a:xfrm>
            <a:off x="5292080" y="1340768"/>
            <a:ext cx="6480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vak 6"/>
          <p:cNvSpPr txBox="1"/>
          <p:nvPr/>
        </p:nvSpPr>
        <p:spPr>
          <a:xfrm>
            <a:off x="5076056" y="1412776"/>
            <a:ext cx="118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Origineel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228184" y="1196752"/>
            <a:ext cx="2264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= Vergrotingsfactor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854607" y="1151408"/>
            <a:ext cx="8045792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nl-NL" dirty="0"/>
              <a:t>Bereken de vergrotingsfactor door:</a:t>
            </a:r>
          </a:p>
          <a:p>
            <a:pPr marL="342900" indent="-342900">
              <a:buAutoNum type="arabicPeriod"/>
            </a:pPr>
            <a:endParaRPr lang="nl-NL" dirty="0"/>
          </a:p>
          <a:p>
            <a:pPr marL="342900" indent="-342900">
              <a:buAutoNum type="arabicPeriod"/>
            </a:pPr>
            <a:r>
              <a:rPr lang="nl-NL" dirty="0"/>
              <a:t>De vergrotingsfactor vermenigvuldig je met de overeenkomstige zijden</a:t>
            </a:r>
          </a:p>
          <a:p>
            <a:pPr marL="742950" lvl="1" indent="-285750">
              <a:buFont typeface="Arial"/>
              <a:buChar char="•"/>
            </a:pPr>
            <a:r>
              <a:rPr lang="nl-NL" dirty="0"/>
              <a:t>AC en EF zijn overeenkomstig, dus 13 x VF</a:t>
            </a:r>
          </a:p>
          <a:p>
            <a:pPr marL="742950" lvl="1" indent="-285750">
              <a:buFont typeface="Arial"/>
              <a:buChar char="•"/>
            </a:pPr>
            <a:r>
              <a:rPr lang="nl-NL" dirty="0"/>
              <a:t>BC en DE zijn overeenkomstig, dus 27 x VF</a:t>
            </a:r>
          </a:p>
          <a:p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5652120" y="3140968"/>
            <a:ext cx="3024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FF0000"/>
                </a:solidFill>
              </a:rPr>
              <a:t>Van het origineel weet je altijd alle zijden</a:t>
            </a:r>
          </a:p>
        </p:txBody>
      </p:sp>
    </p:spTree>
    <p:extLst>
      <p:ext uri="{BB962C8B-B14F-4D97-AF65-F5344CB8AC3E}">
        <p14:creationId xmlns:p14="http://schemas.microsoft.com/office/powerpoint/2010/main" val="2800491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Bereken zijde CD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b="12813"/>
          <a:stretch/>
        </p:blipFill>
        <p:spPr>
          <a:xfrm>
            <a:off x="1403648" y="1988840"/>
            <a:ext cx="6305178" cy="313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1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860D28-87DC-4E4A-B500-8C0993FBD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Vergroten met inhoud</a:t>
            </a:r>
          </a:p>
        </p:txBody>
      </p:sp>
      <p:pic>
        <p:nvPicPr>
          <p:cNvPr id="2050" name="Picture 2" descr="Uitwerkingen VWO 2 H8.5: Inhoud bij vergroten - Wiskunde.net">
            <a:extLst>
              <a:ext uri="{FF2B5EF4-FFF2-40B4-BE49-F238E27FC236}">
                <a16:creationId xmlns:a16="http://schemas.microsoft.com/office/drawing/2014/main" id="{AE4B2FAB-41F8-42A9-96EC-3985D6AAD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5162995" cy="389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821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860D28-87DC-4E4A-B500-8C0993FBD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Vergroten met inhoud</a:t>
            </a:r>
          </a:p>
        </p:txBody>
      </p:sp>
      <p:pic>
        <p:nvPicPr>
          <p:cNvPr id="3074" name="Picture 2" descr="Oppervlakte en inhoud">
            <a:extLst>
              <a:ext uri="{FF2B5EF4-FFF2-40B4-BE49-F238E27FC236}">
                <a16:creationId xmlns:a16="http://schemas.microsoft.com/office/drawing/2014/main" id="{EDFABC73-C017-4769-9201-CB63D19D4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1628800"/>
            <a:ext cx="5431461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360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nl-NL" dirty="0"/>
              <a:t>Drie coördinaten, hoe doe ik dat? </a:t>
            </a:r>
          </a:p>
        </p:txBody>
      </p:sp>
      <p:pic>
        <p:nvPicPr>
          <p:cNvPr id="1026" name="Picture 2" descr="http://www.dr-aart.nl/Meetkunde_bestanden/3Dassenstelsel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96752"/>
            <a:ext cx="5112568" cy="436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Rechte verbindingslijn 3"/>
          <p:cNvCxnSpPr/>
          <p:nvPr/>
        </p:nvCxnSpPr>
        <p:spPr>
          <a:xfrm flipH="1">
            <a:off x="5292080" y="1700808"/>
            <a:ext cx="936104" cy="345638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/>
          <p:cNvSpPr txBox="1"/>
          <p:nvPr/>
        </p:nvSpPr>
        <p:spPr>
          <a:xfrm>
            <a:off x="1907704" y="5889219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Bereken de lengte van lijnstuk BG</a:t>
            </a:r>
          </a:p>
        </p:txBody>
      </p:sp>
    </p:spTree>
    <p:extLst>
      <p:ext uri="{BB962C8B-B14F-4D97-AF65-F5344CB8AC3E}">
        <p14:creationId xmlns:p14="http://schemas.microsoft.com/office/powerpoint/2010/main" val="2890476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Uitslag Kubus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2348880"/>
            <a:ext cx="5295953" cy="400506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060848"/>
            <a:ext cx="3009911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301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Uitslag Balk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628800"/>
            <a:ext cx="84328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23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Prisma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3068960"/>
            <a:ext cx="3175000" cy="27813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4788024" y="2988118"/>
            <a:ext cx="403244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Hoe herken je een prisma?</a:t>
            </a:r>
          </a:p>
          <a:p>
            <a:endParaRPr lang="nl-NL" dirty="0"/>
          </a:p>
          <a:p>
            <a:r>
              <a:rPr lang="nl-NL" dirty="0"/>
              <a:t>Het grondvlak is exact hetzelfde als het bovenvlak</a:t>
            </a:r>
          </a:p>
          <a:p>
            <a:r>
              <a:rPr lang="nl-NL" dirty="0"/>
              <a:t>Zoek dus altijd de boven- en onderkant op!!!</a:t>
            </a:r>
          </a:p>
        </p:txBody>
      </p:sp>
    </p:spTree>
    <p:extLst>
      <p:ext uri="{BB962C8B-B14F-4D97-AF65-F5344CB8AC3E}">
        <p14:creationId xmlns:p14="http://schemas.microsoft.com/office/powerpoint/2010/main" val="1304235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5570" y="404664"/>
            <a:ext cx="8508243" cy="724320"/>
          </a:xfrm>
        </p:spPr>
        <p:txBody>
          <a:bodyPr/>
          <a:lstStyle/>
          <a:p>
            <a:r>
              <a:rPr lang="nl-NL" dirty="0"/>
              <a:t>Inhoud prisma bepalen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68760"/>
            <a:ext cx="3810000" cy="3810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4211961" y="1700808"/>
            <a:ext cx="4464496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1. Zoek het grondvlak en maak een schets</a:t>
            </a:r>
          </a:p>
          <a:p>
            <a:r>
              <a:rPr lang="nl-NL" dirty="0">
                <a:solidFill>
                  <a:srgbClr val="FF0000"/>
                </a:solidFill>
              </a:rPr>
              <a:t>Grondvlak ABC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dirty="0"/>
              <a:t>2. Bereken de oppervlakte van het grondvlak</a:t>
            </a:r>
          </a:p>
          <a:p>
            <a:r>
              <a:rPr lang="nl-NL" dirty="0">
                <a:solidFill>
                  <a:srgbClr val="FF0000"/>
                </a:solidFill>
              </a:rPr>
              <a:t>5 x 7 :2 = 17.5 cm</a:t>
            </a:r>
            <a:r>
              <a:rPr lang="nl-NL" baseline="30000" dirty="0">
                <a:solidFill>
                  <a:srgbClr val="FF0000"/>
                </a:solidFill>
              </a:rPr>
              <a:t>2</a:t>
            </a:r>
          </a:p>
          <a:p>
            <a:endParaRPr lang="nl-NL" dirty="0"/>
          </a:p>
          <a:p>
            <a:r>
              <a:rPr lang="nl-NL" dirty="0"/>
              <a:t>3. Bepaal de hoogte van het prisma</a:t>
            </a:r>
          </a:p>
          <a:p>
            <a:r>
              <a:rPr lang="nl-NL" dirty="0">
                <a:solidFill>
                  <a:srgbClr val="FF0000"/>
                </a:solidFill>
              </a:rPr>
              <a:t>h = 3 cm </a:t>
            </a:r>
          </a:p>
          <a:p>
            <a:endParaRPr lang="nl-NL" dirty="0"/>
          </a:p>
          <a:p>
            <a:r>
              <a:rPr lang="nl-NL" dirty="0"/>
              <a:t>4. Bereken de inhoud van het prisma: Oppervlakte bodem x hoogte</a:t>
            </a:r>
          </a:p>
          <a:p>
            <a:r>
              <a:rPr lang="nl-NL" dirty="0">
                <a:solidFill>
                  <a:srgbClr val="FF0000"/>
                </a:solidFill>
              </a:rPr>
              <a:t>17.5 x 3 = 52.5 cm</a:t>
            </a:r>
            <a:r>
              <a:rPr lang="nl-NL" baseline="30000" dirty="0">
                <a:solidFill>
                  <a:srgbClr val="FF0000"/>
                </a:solidFill>
              </a:rPr>
              <a:t>3</a:t>
            </a:r>
            <a:endParaRPr lang="nl-NL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nl-NL" dirty="0"/>
          </a:p>
          <a:p>
            <a:pPr marL="342900" indent="-342900">
              <a:buAutoNum type="arabicPeriod"/>
            </a:pP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405570" y="5218536"/>
            <a:ext cx="13045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AB= 5 cm</a:t>
            </a:r>
          </a:p>
          <a:p>
            <a:r>
              <a:rPr lang="nl-NL" dirty="0"/>
              <a:t>AC= 7 cm</a:t>
            </a:r>
          </a:p>
          <a:p>
            <a:r>
              <a:rPr lang="nl-NL" dirty="0"/>
              <a:t>h= 3 cm </a:t>
            </a:r>
          </a:p>
        </p:txBody>
      </p:sp>
    </p:spTree>
    <p:extLst>
      <p:ext uri="{BB962C8B-B14F-4D97-AF65-F5344CB8AC3E}">
        <p14:creationId xmlns:p14="http://schemas.microsoft.com/office/powerpoint/2010/main" val="207627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76672"/>
            <a:ext cx="8913813" cy="1129536"/>
          </a:xfrm>
        </p:spPr>
        <p:txBody>
          <a:bodyPr>
            <a:normAutofit/>
          </a:bodyPr>
          <a:lstStyle/>
          <a:p>
            <a:r>
              <a:rPr lang="nl-NL" dirty="0"/>
              <a:t>Hoe bereken je de inhoud van een blikje cola?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916832"/>
            <a:ext cx="4327128" cy="432712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t="13596" r="48428" b="14598"/>
          <a:stretch/>
        </p:blipFill>
        <p:spPr>
          <a:xfrm>
            <a:off x="6012160" y="1700808"/>
            <a:ext cx="1932160" cy="2690197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4427984" y="4581128"/>
            <a:ext cx="4392488" cy="18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Wat zou je doen met het bereken van de inhoud als het blikje er zo uit zou zien?</a:t>
            </a:r>
          </a:p>
          <a:p>
            <a:endParaRPr lang="nl-NL" dirty="0"/>
          </a:p>
          <a:p>
            <a:r>
              <a:rPr lang="nl-NL" dirty="0"/>
              <a:t>Wat wil dat zeggen over het ronde blikje?</a:t>
            </a:r>
          </a:p>
        </p:txBody>
      </p:sp>
    </p:spTree>
    <p:extLst>
      <p:ext uri="{BB962C8B-B14F-4D97-AF65-F5344CB8AC3E}">
        <p14:creationId xmlns:p14="http://schemas.microsoft.com/office/powerpoint/2010/main" val="3686797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76672"/>
            <a:ext cx="8913813" cy="914400"/>
          </a:xfrm>
        </p:spPr>
        <p:txBody>
          <a:bodyPr/>
          <a:lstStyle/>
          <a:p>
            <a:r>
              <a:rPr lang="nl-NL" dirty="0"/>
              <a:t>Inhoud Cilinder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916832"/>
            <a:ext cx="3384376" cy="3384376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4139952" y="1916832"/>
            <a:ext cx="48245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dirty="0"/>
              <a:t>Ga na hoe groot de straal is</a:t>
            </a:r>
          </a:p>
          <a:p>
            <a:endParaRPr lang="nl-NL" dirty="0"/>
          </a:p>
          <a:p>
            <a:pPr marL="342900" indent="-342900">
              <a:buAutoNum type="arabicPeriod"/>
            </a:pPr>
            <a:r>
              <a:rPr lang="nl-NL" dirty="0"/>
              <a:t>Bereken de oppervlakte van het grondvlak/ bodem met:</a:t>
            </a:r>
          </a:p>
          <a:p>
            <a:endParaRPr lang="nl-NL" dirty="0"/>
          </a:p>
          <a:p>
            <a:r>
              <a:rPr lang="nl-NL" b="1" u="sng" dirty="0"/>
              <a:t>Straal x straal x </a:t>
            </a:r>
            <a:r>
              <a:rPr lang="nl-NL" b="1" i="1" u="sng" dirty="0"/>
              <a:t>π = oppervlakte cirkel</a:t>
            </a:r>
          </a:p>
          <a:p>
            <a:endParaRPr lang="nl-NL" i="1" dirty="0"/>
          </a:p>
          <a:p>
            <a:r>
              <a:rPr lang="nl-NL" i="1" dirty="0"/>
              <a:t>3. Bereken de inhoud van de cilinder met:</a:t>
            </a:r>
          </a:p>
          <a:p>
            <a:endParaRPr lang="nl-NL" i="1" dirty="0"/>
          </a:p>
          <a:p>
            <a:r>
              <a:rPr lang="nl-NL" b="1" i="1" u="sng" dirty="0"/>
              <a:t>Oppervlakte grondvlak x hoogte= inhoud</a:t>
            </a:r>
            <a:endParaRPr lang="nl-NL" b="1" u="sng" dirty="0"/>
          </a:p>
          <a:p>
            <a:pPr marL="342900" indent="-342900">
              <a:buAutoNum type="arabicPeriod"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4178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76672"/>
            <a:ext cx="8913813" cy="1129536"/>
          </a:xfrm>
        </p:spPr>
        <p:txBody>
          <a:bodyPr>
            <a:normAutofit/>
          </a:bodyPr>
          <a:lstStyle/>
          <a:p>
            <a:r>
              <a:rPr lang="nl-NL" dirty="0"/>
              <a:t>Inhoud blikje cola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936" y="1916832"/>
            <a:ext cx="4327128" cy="432712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/>
          <a:srcRect l="18598" t="16647" r="15475" b="17906"/>
          <a:stretch/>
        </p:blipFill>
        <p:spPr>
          <a:xfrm>
            <a:off x="4572000" y="1772816"/>
            <a:ext cx="2466228" cy="2448272"/>
          </a:xfrm>
          <a:prstGeom prst="rect">
            <a:avLst/>
          </a:prstGeom>
        </p:spPr>
      </p:pic>
      <p:sp>
        <p:nvSpPr>
          <p:cNvPr id="8" name="Rechteraccolade 7"/>
          <p:cNvSpPr/>
          <p:nvPr/>
        </p:nvSpPr>
        <p:spPr>
          <a:xfrm>
            <a:off x="7092280" y="1988840"/>
            <a:ext cx="432048" cy="2016224"/>
          </a:xfrm>
          <a:prstGeom prst="rightBrace">
            <a:avLst>
              <a:gd name="adj1" fmla="val 8333"/>
              <a:gd name="adj2" fmla="val 5049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7524328" y="2708920"/>
            <a:ext cx="1224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Diameter </a:t>
            </a:r>
          </a:p>
          <a:p>
            <a:r>
              <a:rPr lang="nl-NL" dirty="0"/>
              <a:t>= 6 cm</a:t>
            </a:r>
          </a:p>
        </p:txBody>
      </p:sp>
      <p:sp>
        <p:nvSpPr>
          <p:cNvPr id="10" name="Linkeraccolade 9"/>
          <p:cNvSpPr/>
          <p:nvPr/>
        </p:nvSpPr>
        <p:spPr>
          <a:xfrm>
            <a:off x="1187624" y="2132856"/>
            <a:ext cx="792088" cy="396044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200005" y="3630265"/>
            <a:ext cx="1168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Hoogte=</a:t>
            </a:r>
          </a:p>
          <a:p>
            <a:r>
              <a:rPr lang="nl-NL" dirty="0"/>
              <a:t>11 cm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5230143" y="4720344"/>
            <a:ext cx="1998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Dus wat doe je?</a:t>
            </a:r>
          </a:p>
        </p:txBody>
      </p:sp>
    </p:spTree>
    <p:extLst>
      <p:ext uri="{BB962C8B-B14F-4D97-AF65-F5344CB8AC3E}">
        <p14:creationId xmlns:p14="http://schemas.microsoft.com/office/powerpoint/2010/main" val="25009423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464</TotalTime>
  <Words>724</Words>
  <Application>Microsoft Office PowerPoint</Application>
  <PresentationFormat>Diavoorstelling (4:3)</PresentationFormat>
  <Paragraphs>141</Paragraphs>
  <Slides>24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30" baseType="lpstr">
      <vt:lpstr>Arial</vt:lpstr>
      <vt:lpstr>Century Schoolbook</vt:lpstr>
      <vt:lpstr>Verdana</vt:lpstr>
      <vt:lpstr>Wingdings</vt:lpstr>
      <vt:lpstr>Wingdings 2</vt:lpstr>
      <vt:lpstr>Oriel</vt:lpstr>
      <vt:lpstr>PowerPoint-presentatie</vt:lpstr>
      <vt:lpstr>Uitslagen</vt:lpstr>
      <vt:lpstr>Uitslag Kubus</vt:lpstr>
      <vt:lpstr>Uitslag Balk</vt:lpstr>
      <vt:lpstr>Prisma</vt:lpstr>
      <vt:lpstr>Inhoud prisma bepalen</vt:lpstr>
      <vt:lpstr>Hoe bereken je de inhoud van een blikje cola? </vt:lpstr>
      <vt:lpstr>Inhoud Cilinder</vt:lpstr>
      <vt:lpstr>Inhoud blikje cola</vt:lpstr>
      <vt:lpstr>Stap 1 en 2: Oppervlakte grondvlak</vt:lpstr>
      <vt:lpstr>Dan het gehele blikje</vt:lpstr>
      <vt:lpstr>Inhoud piramide</vt:lpstr>
      <vt:lpstr>Inhoud piramide</vt:lpstr>
      <vt:lpstr>Inhoud piramide berekenen</vt:lpstr>
      <vt:lpstr>Inhoud Kegel</vt:lpstr>
      <vt:lpstr>Inhoud Kegel</vt:lpstr>
      <vt:lpstr>Formules (leer deze uit je hoofd)</vt:lpstr>
      <vt:lpstr>PowerPoint-presentatie</vt:lpstr>
      <vt:lpstr>Tekenen in dezelfde stand</vt:lpstr>
      <vt:lpstr>Rekenen met gelijkvormigheid</vt:lpstr>
      <vt:lpstr>Bereken zijde CD</vt:lpstr>
      <vt:lpstr>Vergroten met inhoud</vt:lpstr>
      <vt:lpstr>Vergroten met inhoud</vt:lpstr>
      <vt:lpstr>Drie coördinaten, hoe doe ik dat?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Klas 2a2; 1e uur Wiskunde</dc:title>
  <dc:creator>Citadel</dc:creator>
  <cp:lastModifiedBy>Selten,  H.</cp:lastModifiedBy>
  <cp:revision>58</cp:revision>
  <dcterms:created xsi:type="dcterms:W3CDTF">2015-02-25T10:58:09Z</dcterms:created>
  <dcterms:modified xsi:type="dcterms:W3CDTF">2021-03-17T13:18:08Z</dcterms:modified>
</cp:coreProperties>
</file>